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9" r:id="rId4"/>
    <p:sldMasterId id="214748367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Muli"/>
      <p:regular r:id="rId32"/>
      <p:bold r:id="rId33"/>
      <p:italic r:id="rId34"/>
      <p:boldItalic r:id="rId35"/>
    </p:embeddedFont>
    <p:embeddedFont>
      <p:font typeface="Playfair Display"/>
      <p:regular r:id="rId36"/>
      <p:bold r:id="rId37"/>
      <p:italic r:id="rId38"/>
      <p:boldItalic r:id="rId39"/>
    </p:embeddedFont>
    <p:embeddedFont>
      <p:font typeface="Amatic SC"/>
      <p:regular r:id="rId40"/>
      <p:bold r:id="rId41"/>
    </p:embeddedFont>
    <p:embeddedFont>
      <p:font typeface="Lato"/>
      <p:regular r:id="rId42"/>
      <p:bold r:id="rId43"/>
      <p:italic r:id="rId44"/>
      <p:boldItalic r:id="rId45"/>
    </p:embeddedFont>
    <p:embeddedFont>
      <p:font typeface="Muli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maticSC-regular.fntdata"/><Relationship Id="rId42" Type="http://schemas.openxmlformats.org/officeDocument/2006/relationships/font" Target="fonts/Lato-regular.fntdata"/><Relationship Id="rId41" Type="http://schemas.openxmlformats.org/officeDocument/2006/relationships/font" Target="fonts/AmaticSC-bold.fntdata"/><Relationship Id="rId44" Type="http://schemas.openxmlformats.org/officeDocument/2006/relationships/font" Target="fonts/Lato-italic.fntdata"/><Relationship Id="rId43" Type="http://schemas.openxmlformats.org/officeDocument/2006/relationships/font" Target="fonts/Lato-bold.fntdata"/><Relationship Id="rId46" Type="http://schemas.openxmlformats.org/officeDocument/2006/relationships/font" Target="fonts/MuliLight-regular.fntdata"/><Relationship Id="rId45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MuliLight-italic.fntdata"/><Relationship Id="rId47" Type="http://schemas.openxmlformats.org/officeDocument/2006/relationships/font" Target="fonts/MuliLight-bold.fntdata"/><Relationship Id="rId49" Type="http://schemas.openxmlformats.org/officeDocument/2006/relationships/font" Target="fonts/Muli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Muli-bold.fntdata"/><Relationship Id="rId32" Type="http://schemas.openxmlformats.org/officeDocument/2006/relationships/font" Target="fonts/Muli-regular.fntdata"/><Relationship Id="rId35" Type="http://schemas.openxmlformats.org/officeDocument/2006/relationships/font" Target="fonts/Muli-boldItalic.fntdata"/><Relationship Id="rId34" Type="http://schemas.openxmlformats.org/officeDocument/2006/relationships/font" Target="fonts/Muli-italic.fntdata"/><Relationship Id="rId37" Type="http://schemas.openxmlformats.org/officeDocument/2006/relationships/font" Target="fonts/PlayfairDisplay-bold.fntdata"/><Relationship Id="rId36" Type="http://schemas.openxmlformats.org/officeDocument/2006/relationships/font" Target="fonts/PlayfairDisplay-regular.fntdata"/><Relationship Id="rId39" Type="http://schemas.openxmlformats.org/officeDocument/2006/relationships/font" Target="fonts/PlayfairDisplay-boldItalic.fntdata"/><Relationship Id="rId38" Type="http://schemas.openxmlformats.org/officeDocument/2006/relationships/font" Target="fonts/PlayfairDisplay-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4983045ee_2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4983045e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4983045ee_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4983045ee_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4983045ee_6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4983045ee_6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4983045ee_6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4983045ee_6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64983045ee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64983045ee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64983045ee_2_27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64983045ee_2_2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64983045ee_6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64983045ee_6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4983045ee_6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4983045ee_6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4983045ee_6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4983045ee_6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4983045ee_6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4983045ee_6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4983045ee_6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4983045ee_6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4983045ee_2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4983045ee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649cffa2f7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649cffa2f7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64983045ee_2_28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64983045ee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49cffa2f7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49cffa2f7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649cffa2f7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649cffa2f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49cffa2f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49cffa2f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649cffa2f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649cffa2f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4983045ee_2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4983045ee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4983045ee_2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4983045ee_2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4983045ee_2_2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4983045ee_2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4983045ee_6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64983045ee_6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People who we think might be looking for new industries, usually young, transitional stage of their life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		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4983045ee_6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4983045ee_6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4983045ee_2_27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4983045ee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64983045ee_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64983045ee_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Industry,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quote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BCDBE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/>
          <p:nvPr/>
        </p:nvSpPr>
        <p:spPr>
          <a:xfrm>
            <a:off x="184100" y="125700"/>
            <a:ext cx="8775855" cy="4892131"/>
          </a:xfrm>
          <a:custGeom>
            <a:rect b="b" l="l" r="r" t="t"/>
            <a:pathLst>
              <a:path extrusionOk="0" h="51759" w="92849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 txBox="1"/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/>
        </p:txBody>
      </p:sp>
      <p:sp>
        <p:nvSpPr>
          <p:cNvPr id="71" name="Google Shape;71;p14"/>
          <p:cNvSpPr/>
          <p:nvPr/>
        </p:nvSpPr>
        <p:spPr>
          <a:xfrm>
            <a:off x="3621350" y="3313600"/>
            <a:ext cx="1783794" cy="170374"/>
          </a:xfrm>
          <a:custGeom>
            <a:rect b="b" l="l" r="r" t="t"/>
            <a:pathLst>
              <a:path extrusionOk="0" h="1565" w="16385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209475" y="134125"/>
            <a:ext cx="8724927" cy="4875183"/>
          </a:xfrm>
          <a:custGeom>
            <a:rect b="b" l="l" r="r" t="t"/>
            <a:pathLst>
              <a:path extrusionOk="0" h="51517" w="92198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/>
        </p:txBody>
      </p:sp>
      <p:sp>
        <p:nvSpPr>
          <p:cNvPr id="75" name="Google Shape;75;p15"/>
          <p:cNvSpPr txBox="1"/>
          <p:nvPr>
            <p:ph idx="1" type="subTitle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6" name="Google Shape;76;p15"/>
          <p:cNvSpPr/>
          <p:nvPr/>
        </p:nvSpPr>
        <p:spPr>
          <a:xfrm>
            <a:off x="3752613" y="2875113"/>
            <a:ext cx="1638687" cy="155249"/>
          </a:xfrm>
          <a:custGeom>
            <a:rect b="b" l="l" r="r" t="t"/>
            <a:pathLst>
              <a:path extrusionOk="0" h="1286" w="13574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184100" y="125700"/>
            <a:ext cx="8775855" cy="4892131"/>
          </a:xfrm>
          <a:custGeom>
            <a:rect b="b" l="l" r="r" t="t"/>
            <a:pathLst>
              <a:path extrusionOk="0" h="51759" w="92849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1812050" y="827475"/>
            <a:ext cx="5520000" cy="3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‐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9pPr>
          </a:lstStyle>
          <a:p/>
        </p:txBody>
      </p:sp>
      <p:sp>
        <p:nvSpPr>
          <p:cNvPr id="80" name="Google Shape;80;p16"/>
          <p:cNvSpPr txBox="1"/>
          <p:nvPr/>
        </p:nvSpPr>
        <p:spPr>
          <a:xfrm>
            <a:off x="3593400" y="400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DBBDE5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>
              <a:solidFill>
                <a:srgbClr val="DBBDE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4012023" y="4275600"/>
            <a:ext cx="1119955" cy="92150"/>
          </a:xfrm>
          <a:custGeom>
            <a:rect b="b" l="l" r="r" t="t"/>
            <a:pathLst>
              <a:path extrusionOk="0" h="1100" w="13369">
                <a:moveTo>
                  <a:pt x="12903" y="466"/>
                </a:moveTo>
                <a:lnTo>
                  <a:pt x="12456" y="522"/>
                </a:lnTo>
                <a:lnTo>
                  <a:pt x="11935" y="559"/>
                </a:lnTo>
                <a:lnTo>
                  <a:pt x="11414" y="578"/>
                </a:lnTo>
                <a:lnTo>
                  <a:pt x="10315" y="578"/>
                </a:lnTo>
                <a:lnTo>
                  <a:pt x="10129" y="559"/>
                </a:lnTo>
                <a:lnTo>
                  <a:pt x="9850" y="578"/>
                </a:lnTo>
                <a:lnTo>
                  <a:pt x="9719" y="578"/>
                </a:lnTo>
                <a:lnTo>
                  <a:pt x="9608" y="615"/>
                </a:lnTo>
                <a:lnTo>
                  <a:pt x="9570" y="634"/>
                </a:lnTo>
                <a:lnTo>
                  <a:pt x="9552" y="652"/>
                </a:lnTo>
                <a:lnTo>
                  <a:pt x="9552" y="690"/>
                </a:lnTo>
                <a:lnTo>
                  <a:pt x="9552" y="708"/>
                </a:lnTo>
                <a:lnTo>
                  <a:pt x="9589" y="746"/>
                </a:lnTo>
                <a:lnTo>
                  <a:pt x="9645" y="746"/>
                </a:lnTo>
                <a:lnTo>
                  <a:pt x="9794" y="764"/>
                </a:lnTo>
                <a:lnTo>
                  <a:pt x="10036" y="783"/>
                </a:lnTo>
                <a:lnTo>
                  <a:pt x="10557" y="801"/>
                </a:lnTo>
                <a:lnTo>
                  <a:pt x="11060" y="801"/>
                </a:lnTo>
                <a:lnTo>
                  <a:pt x="11581" y="783"/>
                </a:lnTo>
                <a:lnTo>
                  <a:pt x="12587" y="727"/>
                </a:lnTo>
                <a:lnTo>
                  <a:pt x="12810" y="727"/>
                </a:lnTo>
                <a:lnTo>
                  <a:pt x="13052" y="708"/>
                </a:lnTo>
                <a:lnTo>
                  <a:pt x="13127" y="671"/>
                </a:lnTo>
                <a:lnTo>
                  <a:pt x="13257" y="615"/>
                </a:lnTo>
                <a:lnTo>
                  <a:pt x="13313" y="597"/>
                </a:lnTo>
                <a:lnTo>
                  <a:pt x="13350" y="559"/>
                </a:lnTo>
                <a:lnTo>
                  <a:pt x="13369" y="522"/>
                </a:lnTo>
                <a:lnTo>
                  <a:pt x="13331" y="504"/>
                </a:lnTo>
                <a:lnTo>
                  <a:pt x="13220" y="485"/>
                </a:lnTo>
                <a:lnTo>
                  <a:pt x="13108" y="466"/>
                </a:lnTo>
                <a:close/>
                <a:moveTo>
                  <a:pt x="8398" y="317"/>
                </a:moveTo>
                <a:lnTo>
                  <a:pt x="8360" y="336"/>
                </a:lnTo>
                <a:lnTo>
                  <a:pt x="8304" y="355"/>
                </a:lnTo>
                <a:lnTo>
                  <a:pt x="8267" y="373"/>
                </a:lnTo>
                <a:lnTo>
                  <a:pt x="8249" y="410"/>
                </a:lnTo>
                <a:lnTo>
                  <a:pt x="8193" y="522"/>
                </a:lnTo>
                <a:lnTo>
                  <a:pt x="8193" y="634"/>
                </a:lnTo>
                <a:lnTo>
                  <a:pt x="8211" y="746"/>
                </a:lnTo>
                <a:lnTo>
                  <a:pt x="8249" y="801"/>
                </a:lnTo>
                <a:lnTo>
                  <a:pt x="8286" y="839"/>
                </a:lnTo>
                <a:lnTo>
                  <a:pt x="8323" y="857"/>
                </a:lnTo>
                <a:lnTo>
                  <a:pt x="8398" y="876"/>
                </a:lnTo>
                <a:lnTo>
                  <a:pt x="8491" y="876"/>
                </a:lnTo>
                <a:lnTo>
                  <a:pt x="8584" y="820"/>
                </a:lnTo>
                <a:lnTo>
                  <a:pt x="8658" y="746"/>
                </a:lnTo>
                <a:lnTo>
                  <a:pt x="8695" y="634"/>
                </a:lnTo>
                <a:lnTo>
                  <a:pt x="8714" y="541"/>
                </a:lnTo>
                <a:lnTo>
                  <a:pt x="8677" y="466"/>
                </a:lnTo>
                <a:lnTo>
                  <a:pt x="8658" y="429"/>
                </a:lnTo>
                <a:lnTo>
                  <a:pt x="8621" y="392"/>
                </a:lnTo>
                <a:lnTo>
                  <a:pt x="8584" y="373"/>
                </a:lnTo>
                <a:lnTo>
                  <a:pt x="8528" y="373"/>
                </a:lnTo>
                <a:lnTo>
                  <a:pt x="8453" y="336"/>
                </a:lnTo>
                <a:lnTo>
                  <a:pt x="8398" y="317"/>
                </a:lnTo>
                <a:close/>
                <a:moveTo>
                  <a:pt x="3203" y="578"/>
                </a:moveTo>
                <a:lnTo>
                  <a:pt x="2645" y="597"/>
                </a:lnTo>
                <a:lnTo>
                  <a:pt x="2086" y="634"/>
                </a:lnTo>
                <a:lnTo>
                  <a:pt x="1527" y="671"/>
                </a:lnTo>
                <a:lnTo>
                  <a:pt x="1230" y="671"/>
                </a:lnTo>
                <a:lnTo>
                  <a:pt x="950" y="652"/>
                </a:lnTo>
                <a:lnTo>
                  <a:pt x="392" y="634"/>
                </a:lnTo>
                <a:lnTo>
                  <a:pt x="150" y="634"/>
                </a:lnTo>
                <a:lnTo>
                  <a:pt x="94" y="652"/>
                </a:lnTo>
                <a:lnTo>
                  <a:pt x="38" y="652"/>
                </a:lnTo>
                <a:lnTo>
                  <a:pt x="19" y="690"/>
                </a:lnTo>
                <a:lnTo>
                  <a:pt x="1" y="727"/>
                </a:lnTo>
                <a:lnTo>
                  <a:pt x="19" y="764"/>
                </a:lnTo>
                <a:lnTo>
                  <a:pt x="75" y="783"/>
                </a:lnTo>
                <a:lnTo>
                  <a:pt x="187" y="839"/>
                </a:lnTo>
                <a:lnTo>
                  <a:pt x="392" y="895"/>
                </a:lnTo>
                <a:lnTo>
                  <a:pt x="615" y="932"/>
                </a:lnTo>
                <a:lnTo>
                  <a:pt x="839" y="950"/>
                </a:lnTo>
                <a:lnTo>
                  <a:pt x="1081" y="950"/>
                </a:lnTo>
                <a:lnTo>
                  <a:pt x="1304" y="932"/>
                </a:lnTo>
                <a:lnTo>
                  <a:pt x="1769" y="895"/>
                </a:lnTo>
                <a:lnTo>
                  <a:pt x="2235" y="839"/>
                </a:lnTo>
                <a:lnTo>
                  <a:pt x="2756" y="801"/>
                </a:lnTo>
                <a:lnTo>
                  <a:pt x="3278" y="783"/>
                </a:lnTo>
                <a:lnTo>
                  <a:pt x="3557" y="801"/>
                </a:lnTo>
                <a:lnTo>
                  <a:pt x="3762" y="801"/>
                </a:lnTo>
                <a:lnTo>
                  <a:pt x="3799" y="783"/>
                </a:lnTo>
                <a:lnTo>
                  <a:pt x="3836" y="727"/>
                </a:lnTo>
                <a:lnTo>
                  <a:pt x="3836" y="671"/>
                </a:lnTo>
                <a:lnTo>
                  <a:pt x="3817" y="634"/>
                </a:lnTo>
                <a:lnTo>
                  <a:pt x="3762" y="597"/>
                </a:lnTo>
                <a:lnTo>
                  <a:pt x="3482" y="597"/>
                </a:lnTo>
                <a:lnTo>
                  <a:pt x="3203" y="578"/>
                </a:lnTo>
                <a:close/>
                <a:moveTo>
                  <a:pt x="4637" y="355"/>
                </a:moveTo>
                <a:lnTo>
                  <a:pt x="4581" y="373"/>
                </a:lnTo>
                <a:lnTo>
                  <a:pt x="4544" y="392"/>
                </a:lnTo>
                <a:lnTo>
                  <a:pt x="4488" y="429"/>
                </a:lnTo>
                <a:lnTo>
                  <a:pt x="4432" y="541"/>
                </a:lnTo>
                <a:lnTo>
                  <a:pt x="4413" y="652"/>
                </a:lnTo>
                <a:lnTo>
                  <a:pt x="4432" y="764"/>
                </a:lnTo>
                <a:lnTo>
                  <a:pt x="4450" y="820"/>
                </a:lnTo>
                <a:lnTo>
                  <a:pt x="4469" y="876"/>
                </a:lnTo>
                <a:lnTo>
                  <a:pt x="4506" y="913"/>
                </a:lnTo>
                <a:lnTo>
                  <a:pt x="4562" y="932"/>
                </a:lnTo>
                <a:lnTo>
                  <a:pt x="4618" y="950"/>
                </a:lnTo>
                <a:lnTo>
                  <a:pt x="4693" y="950"/>
                </a:lnTo>
                <a:lnTo>
                  <a:pt x="4748" y="932"/>
                </a:lnTo>
                <a:lnTo>
                  <a:pt x="4804" y="895"/>
                </a:lnTo>
                <a:lnTo>
                  <a:pt x="4879" y="820"/>
                </a:lnTo>
                <a:lnTo>
                  <a:pt x="4935" y="708"/>
                </a:lnTo>
                <a:lnTo>
                  <a:pt x="4972" y="597"/>
                </a:lnTo>
                <a:lnTo>
                  <a:pt x="4972" y="485"/>
                </a:lnTo>
                <a:lnTo>
                  <a:pt x="4953" y="448"/>
                </a:lnTo>
                <a:lnTo>
                  <a:pt x="4916" y="392"/>
                </a:lnTo>
                <a:lnTo>
                  <a:pt x="4879" y="373"/>
                </a:lnTo>
                <a:lnTo>
                  <a:pt x="4841" y="355"/>
                </a:lnTo>
                <a:close/>
                <a:moveTo>
                  <a:pt x="6647" y="1"/>
                </a:moveTo>
                <a:lnTo>
                  <a:pt x="6536" y="19"/>
                </a:lnTo>
                <a:lnTo>
                  <a:pt x="6424" y="75"/>
                </a:lnTo>
                <a:lnTo>
                  <a:pt x="6238" y="187"/>
                </a:lnTo>
                <a:lnTo>
                  <a:pt x="6089" y="317"/>
                </a:lnTo>
                <a:lnTo>
                  <a:pt x="6033" y="392"/>
                </a:lnTo>
                <a:lnTo>
                  <a:pt x="5977" y="485"/>
                </a:lnTo>
                <a:lnTo>
                  <a:pt x="5959" y="578"/>
                </a:lnTo>
                <a:lnTo>
                  <a:pt x="5940" y="690"/>
                </a:lnTo>
                <a:lnTo>
                  <a:pt x="5959" y="820"/>
                </a:lnTo>
                <a:lnTo>
                  <a:pt x="5996" y="913"/>
                </a:lnTo>
                <a:lnTo>
                  <a:pt x="6052" y="988"/>
                </a:lnTo>
                <a:lnTo>
                  <a:pt x="6145" y="1043"/>
                </a:lnTo>
                <a:lnTo>
                  <a:pt x="6238" y="1081"/>
                </a:lnTo>
                <a:lnTo>
                  <a:pt x="6350" y="1099"/>
                </a:lnTo>
                <a:lnTo>
                  <a:pt x="6573" y="1099"/>
                </a:lnTo>
                <a:lnTo>
                  <a:pt x="6722" y="1081"/>
                </a:lnTo>
                <a:lnTo>
                  <a:pt x="6834" y="1043"/>
                </a:lnTo>
                <a:lnTo>
                  <a:pt x="6945" y="988"/>
                </a:lnTo>
                <a:lnTo>
                  <a:pt x="7057" y="913"/>
                </a:lnTo>
                <a:lnTo>
                  <a:pt x="7131" y="801"/>
                </a:lnTo>
                <a:lnTo>
                  <a:pt x="7187" y="690"/>
                </a:lnTo>
                <a:lnTo>
                  <a:pt x="7206" y="559"/>
                </a:lnTo>
                <a:lnTo>
                  <a:pt x="7187" y="429"/>
                </a:lnTo>
                <a:lnTo>
                  <a:pt x="7131" y="299"/>
                </a:lnTo>
                <a:lnTo>
                  <a:pt x="7076" y="206"/>
                </a:lnTo>
                <a:lnTo>
                  <a:pt x="6983" y="113"/>
                </a:lnTo>
                <a:lnTo>
                  <a:pt x="6889" y="57"/>
                </a:lnTo>
                <a:lnTo>
                  <a:pt x="6778" y="19"/>
                </a:lnTo>
                <a:lnTo>
                  <a:pt x="6647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/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/>
          <p:nvPr/>
        </p:nvSpPr>
        <p:spPr>
          <a:xfrm>
            <a:off x="157350" y="125700"/>
            <a:ext cx="8829185" cy="4892151"/>
          </a:xfrm>
          <a:custGeom>
            <a:rect b="b" l="l" r="r" t="t"/>
            <a:pathLst>
              <a:path extrusionOk="0" h="51033" w="92105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117200" y="115225"/>
            <a:ext cx="8909558" cy="4913024"/>
          </a:xfrm>
          <a:custGeom>
            <a:rect b="b" l="l" r="r" t="t"/>
            <a:pathLst>
              <a:path extrusionOk="0" h="51200" w="92849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/>
        </p:txBody>
      </p:sp>
      <p:sp>
        <p:nvSpPr>
          <p:cNvPr id="92" name="Google Shape;92;p18"/>
          <p:cNvSpPr txBox="1"/>
          <p:nvPr>
            <p:ph idx="2" type="body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/>
          <p:nvPr/>
        </p:nvSpPr>
        <p:spPr>
          <a:xfrm>
            <a:off x="104400" y="157125"/>
            <a:ext cx="8935121" cy="4829207"/>
          </a:xfrm>
          <a:custGeom>
            <a:rect b="b" l="l" r="r" t="t"/>
            <a:pathLst>
              <a:path extrusionOk="0" h="50102" w="9270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9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98" name="Google Shape;98;p19"/>
          <p:cNvSpPr txBox="1"/>
          <p:nvPr>
            <p:ph idx="2" type="body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99" name="Google Shape;99;p19"/>
          <p:cNvSpPr txBox="1"/>
          <p:nvPr>
            <p:ph idx="3" type="body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/>
          <p:nvPr/>
        </p:nvSpPr>
        <p:spPr>
          <a:xfrm>
            <a:off x="144225" y="157125"/>
            <a:ext cx="8855455" cy="4829191"/>
          </a:xfrm>
          <a:custGeom>
            <a:rect b="b" l="l" r="r" t="t"/>
            <a:pathLst>
              <a:path extrusionOk="0" h="49842" w="91397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0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9pPr>
          </a:lstStyle>
          <a:p/>
        </p:txBody>
      </p:sp>
      <p:sp>
        <p:nvSpPr>
          <p:cNvPr id="104" name="Google Shape;104;p20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1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" name="Google Shape;107;p21"/>
          <p:cNvSpPr/>
          <p:nvPr/>
        </p:nvSpPr>
        <p:spPr>
          <a:xfrm>
            <a:off x="144225" y="157125"/>
            <a:ext cx="8855455" cy="4829191"/>
          </a:xfrm>
          <a:custGeom>
            <a:rect b="b" l="l" r="r" t="t"/>
            <a:pathLst>
              <a:path extrusionOk="0" h="49842" w="91397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DBCB5"/>
              </a:solidFill>
            </a:endParaRPr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/>
          <p:nvPr/>
        </p:nvSpPr>
        <p:spPr>
          <a:xfrm>
            <a:off x="157350" y="125700"/>
            <a:ext cx="8829185" cy="4892151"/>
          </a:xfrm>
          <a:custGeom>
            <a:rect b="b" l="l" r="r" t="t"/>
            <a:pathLst>
              <a:path extrusionOk="0" h="51033" w="92105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C3CED9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23"/>
          <p:cNvSpPr/>
          <p:nvPr/>
        </p:nvSpPr>
        <p:spPr>
          <a:xfrm>
            <a:off x="209475" y="134125"/>
            <a:ext cx="8724927" cy="4875183"/>
          </a:xfrm>
          <a:custGeom>
            <a:rect b="b" l="l" r="r" t="t"/>
            <a:pathLst>
              <a:path extrusionOk="0" h="51517" w="92198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lvl="2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lvl="3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lvl="4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lvl="5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lvl="6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lvl="7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lvl="8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rive.google.com/open?id=1fjnr5X9hET-GtD0TdcpK2ZLcPEvCqOvE" TargetMode="External"/><Relationship Id="rId4" Type="http://schemas.openxmlformats.org/officeDocument/2006/relationships/hyperlink" Target="https://docs.google.com/document/d/1LFzZjtj8Oi4cn9Q5a73Unkbphyb5jNZYnL7CHd3Kj50/edit?usp=sharing" TargetMode="External"/><Relationship Id="rId5" Type="http://schemas.openxmlformats.org/officeDocument/2006/relationships/hyperlink" Target="https://drive.google.com/drive/folders/1lDPqElhfFkdgFs9VjbfEgdMdXiR6NyWt?usp=sharing" TargetMode="External"/><Relationship Id="rId6" Type="http://schemas.openxmlformats.org/officeDocument/2006/relationships/hyperlink" Target="https://drive.google.com/open?id=1lGfrrKSr6_1MztJ1bDSI92sM-cWXZcLA" TargetMode="External"/><Relationship Id="rId7" Type="http://schemas.openxmlformats.org/officeDocument/2006/relationships/hyperlink" Target="https://drive.google.com/open?id=1olAa3pXVxy6prurrthleD8c0XtkZqybM6FYikQNTdz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2.png"/><Relationship Id="rId6" Type="http://schemas.openxmlformats.org/officeDocument/2006/relationships/image" Target="../media/image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ctrTitle"/>
          </p:nvPr>
        </p:nvSpPr>
        <p:spPr>
          <a:xfrm>
            <a:off x="1784425" y="1734300"/>
            <a:ext cx="5761800" cy="16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Assignment #1: Needfinding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0" name="Google Shape;120;p24"/>
          <p:cNvSpPr txBox="1"/>
          <p:nvPr>
            <p:ph idx="4294967295" type="subTitle"/>
          </p:nvPr>
        </p:nvSpPr>
        <p:spPr>
          <a:xfrm>
            <a:off x="2806525" y="3665800"/>
            <a:ext cx="5835900" cy="12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Team </a:t>
            </a:r>
            <a:r>
              <a:rPr b="1" i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Alles Gut</a:t>
            </a: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: </a:t>
            </a: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Lucy Zhu, Zheng Lian, Xiaohai Liu, Cathy Wang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3"/>
          <p:cNvPicPr preferRelativeResize="0"/>
          <p:nvPr/>
        </p:nvPicPr>
        <p:blipFill rotWithShape="1">
          <a:blip r:embed="rId3">
            <a:alphaModFix/>
          </a:blip>
          <a:srcRect b="17651" l="0" r="0" t="17644"/>
          <a:stretch/>
        </p:blipFill>
        <p:spPr>
          <a:xfrm>
            <a:off x="908977" y="1025250"/>
            <a:ext cx="3093000" cy="309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93" name="Google Shape;193;p33"/>
          <p:cNvSpPr txBox="1"/>
          <p:nvPr/>
        </p:nvSpPr>
        <p:spPr>
          <a:xfrm>
            <a:off x="4855550" y="1959550"/>
            <a:ext cx="30930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25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Skin Specialist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@Forever Flawless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 Light"/>
                <a:ea typeface="Muli Light"/>
                <a:cs typeface="Muli Light"/>
                <a:sym typeface="Muli Light"/>
              </a:rPr>
              <a:t>“I love skin”</a:t>
            </a:r>
            <a:endParaRPr sz="16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uli Light"/>
              <a:ea typeface="Muli Light"/>
              <a:cs typeface="Muli Light"/>
              <a:sym typeface="Muli Light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 Light"/>
              <a:buChar char="-"/>
            </a:pPr>
            <a:r>
              <a:t/>
            </a:r>
            <a:endParaRPr sz="3600"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94" name="Google Shape;194;p33"/>
          <p:cNvSpPr txBox="1"/>
          <p:nvPr>
            <p:ph idx="4294967295" type="ctrTitle"/>
          </p:nvPr>
        </p:nvSpPr>
        <p:spPr>
          <a:xfrm>
            <a:off x="4855550" y="624425"/>
            <a:ext cx="3093000" cy="11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Sean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4"/>
          <p:cNvPicPr preferRelativeResize="0"/>
          <p:nvPr/>
        </p:nvPicPr>
        <p:blipFill rotWithShape="1">
          <a:blip r:embed="rId3">
            <a:alphaModFix/>
          </a:blip>
          <a:srcRect b="23579" l="53688" r="0" t="14676"/>
          <a:stretch/>
        </p:blipFill>
        <p:spPr>
          <a:xfrm>
            <a:off x="908977" y="1025250"/>
            <a:ext cx="3093000" cy="309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/>
        </p:nvSpPr>
        <p:spPr>
          <a:xfrm>
            <a:off x="4855550" y="1959550"/>
            <a:ext cx="30930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18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Cashier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@T4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uli Light"/>
                <a:ea typeface="Muli Light"/>
                <a:cs typeface="Muli Light"/>
                <a:sym typeface="Muli Light"/>
              </a:rPr>
              <a:t>“My mother cannot support us financially as a single mom”</a:t>
            </a:r>
            <a:endParaRPr sz="1600">
              <a:solidFill>
                <a:schemeClr val="dk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 Light"/>
              <a:buChar char="-"/>
            </a:pPr>
            <a:r>
              <a:t/>
            </a:r>
            <a:endParaRPr sz="1600">
              <a:solidFill>
                <a:schemeClr val="dk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01" name="Google Shape;201;p34"/>
          <p:cNvSpPr txBox="1"/>
          <p:nvPr>
            <p:ph idx="4294967295" type="ctrTitle"/>
          </p:nvPr>
        </p:nvSpPr>
        <p:spPr>
          <a:xfrm>
            <a:off x="4855550" y="624425"/>
            <a:ext cx="3093000" cy="11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angie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35"/>
          <p:cNvGrpSpPr/>
          <p:nvPr/>
        </p:nvGrpSpPr>
        <p:grpSpPr>
          <a:xfrm>
            <a:off x="908977" y="1025250"/>
            <a:ext cx="3093000" cy="3093000"/>
            <a:chOff x="908977" y="1025250"/>
            <a:chExt cx="3093000" cy="3093000"/>
          </a:xfrm>
        </p:grpSpPr>
        <p:pic>
          <p:nvPicPr>
            <p:cNvPr id="207" name="Google Shape;207;p35"/>
            <p:cNvPicPr preferRelativeResize="0"/>
            <p:nvPr/>
          </p:nvPicPr>
          <p:blipFill rotWithShape="1">
            <a:blip r:embed="rId3">
              <a:alphaModFix/>
            </a:blip>
            <a:srcRect b="36175" l="61004" r="0" t="11833"/>
            <a:stretch/>
          </p:blipFill>
          <p:spPr>
            <a:xfrm>
              <a:off x="908977" y="1025250"/>
              <a:ext cx="3093000" cy="30930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208" name="Google Shape;208;p35"/>
            <p:cNvSpPr txBox="1"/>
            <p:nvPr/>
          </p:nvSpPr>
          <p:spPr>
            <a:xfrm>
              <a:off x="2354075" y="1608923"/>
              <a:ext cx="1592400" cy="14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9600">
                  <a:solidFill>
                    <a:srgbClr val="ADDED4"/>
                  </a:solidFill>
                </a:rPr>
                <a:t>😉</a:t>
              </a:r>
              <a:endParaRPr sz="9600">
                <a:solidFill>
                  <a:srgbClr val="ADDED4"/>
                </a:solidFill>
              </a:endParaRPr>
            </a:p>
          </p:txBody>
        </p:sp>
      </p:grpSp>
      <p:sp>
        <p:nvSpPr>
          <p:cNvPr id="209" name="Google Shape;209;p35"/>
          <p:cNvSpPr txBox="1"/>
          <p:nvPr/>
        </p:nvSpPr>
        <p:spPr>
          <a:xfrm>
            <a:off x="4855550" y="1959550"/>
            <a:ext cx="30930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17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Barista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@Peet’s Coffee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uli Light"/>
                <a:ea typeface="Muli Light"/>
                <a:cs typeface="Muli Light"/>
                <a:sym typeface="Muli Light"/>
              </a:rPr>
              <a:t>“I’ve been working since </a:t>
            </a:r>
            <a:endParaRPr sz="1600">
              <a:solidFill>
                <a:schemeClr val="dk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uli Light"/>
                <a:ea typeface="Muli Light"/>
                <a:cs typeface="Muli Light"/>
                <a:sym typeface="Muli Light"/>
              </a:rPr>
              <a:t>I was 11”</a:t>
            </a:r>
            <a:endParaRPr sz="1600">
              <a:solidFill>
                <a:schemeClr val="dk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uli Light"/>
              <a:buChar char="-"/>
            </a:pPr>
            <a:r>
              <a:t/>
            </a:r>
            <a:endParaRPr sz="1600">
              <a:solidFill>
                <a:schemeClr val="dk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0" name="Google Shape;210;p35"/>
          <p:cNvSpPr txBox="1"/>
          <p:nvPr>
            <p:ph idx="4294967295" type="ctrTitle"/>
          </p:nvPr>
        </p:nvSpPr>
        <p:spPr>
          <a:xfrm>
            <a:off x="4855550" y="624425"/>
            <a:ext cx="3093000" cy="11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brooke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977" y="1025250"/>
            <a:ext cx="3093000" cy="309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16" name="Google Shape;216;p36"/>
          <p:cNvSpPr txBox="1"/>
          <p:nvPr/>
        </p:nvSpPr>
        <p:spPr>
          <a:xfrm>
            <a:off x="4796675" y="1959550"/>
            <a:ext cx="32028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21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Student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@Stanford University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Muli Light"/>
                <a:ea typeface="Muli Light"/>
                <a:cs typeface="Muli Light"/>
                <a:sym typeface="Muli Light"/>
              </a:rPr>
              <a:t>“CS to fashion was an 180 degree turn for me”</a:t>
            </a:r>
            <a:endParaRPr sz="1600">
              <a:solidFill>
                <a:schemeClr val="dk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217" name="Google Shape;217;p36"/>
          <p:cNvSpPr txBox="1"/>
          <p:nvPr>
            <p:ph idx="4294967295" type="ctrTitle"/>
          </p:nvPr>
        </p:nvSpPr>
        <p:spPr>
          <a:xfrm>
            <a:off x="4855550" y="624425"/>
            <a:ext cx="3093000" cy="11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jerry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Analysis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8"/>
          <p:cNvSpPr/>
          <p:nvPr/>
        </p:nvSpPr>
        <p:spPr>
          <a:xfrm>
            <a:off x="251050" y="213950"/>
            <a:ext cx="4320900" cy="2357700"/>
          </a:xfrm>
          <a:prstGeom prst="rect">
            <a:avLst/>
          </a:prstGeom>
          <a:solidFill>
            <a:srgbClr val="FF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8"/>
          <p:cNvSpPr/>
          <p:nvPr/>
        </p:nvSpPr>
        <p:spPr>
          <a:xfrm>
            <a:off x="4571950" y="213950"/>
            <a:ext cx="4320900" cy="2357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8"/>
          <p:cNvSpPr/>
          <p:nvPr/>
        </p:nvSpPr>
        <p:spPr>
          <a:xfrm>
            <a:off x="4571950" y="2571750"/>
            <a:ext cx="4320900" cy="2357700"/>
          </a:xfrm>
          <a:prstGeom prst="rect">
            <a:avLst/>
          </a:prstGeom>
          <a:solidFill>
            <a:srgbClr val="FDDD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/>
          <p:nvPr/>
        </p:nvSpPr>
        <p:spPr>
          <a:xfrm>
            <a:off x="251050" y="2571750"/>
            <a:ext cx="4320900" cy="2357700"/>
          </a:xfrm>
          <a:prstGeom prst="rect">
            <a:avLst/>
          </a:prstGeom>
          <a:solidFill>
            <a:srgbClr val="C9E4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/>
          <p:cNvPicPr preferRelativeResize="0"/>
          <p:nvPr/>
        </p:nvPicPr>
        <p:blipFill rotWithShape="1">
          <a:blip r:embed="rId3">
            <a:alphaModFix/>
          </a:blip>
          <a:srcRect b="23579" l="53688" r="0" t="14676"/>
          <a:stretch/>
        </p:blipFill>
        <p:spPr>
          <a:xfrm>
            <a:off x="3933000" y="1932750"/>
            <a:ext cx="1278000" cy="127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2" name="Google Shape;232;p38"/>
          <p:cNvSpPr txBox="1"/>
          <p:nvPr>
            <p:ph type="title"/>
          </p:nvPr>
        </p:nvSpPr>
        <p:spPr>
          <a:xfrm>
            <a:off x="4178850" y="3031350"/>
            <a:ext cx="786300" cy="308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Angie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33" name="Google Shape;233;p38"/>
          <p:cNvSpPr txBox="1"/>
          <p:nvPr/>
        </p:nvSpPr>
        <p:spPr>
          <a:xfrm>
            <a:off x="396400" y="491970"/>
            <a:ext cx="40302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Grew up in an 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underfunded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region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Forensic pathology(FP) feels intimidating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Supported by 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single mom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Dropped out of school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4" name="Google Shape;234;p38"/>
          <p:cNvSpPr txBox="1"/>
          <p:nvPr>
            <p:ph idx="1" type="body"/>
          </p:nvPr>
        </p:nvSpPr>
        <p:spPr>
          <a:xfrm>
            <a:off x="311650" y="61550"/>
            <a:ext cx="33606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Say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5" name="Google Shape;235;p38"/>
          <p:cNvSpPr txBox="1"/>
          <p:nvPr>
            <p:ph idx="2" type="body"/>
          </p:nvPr>
        </p:nvSpPr>
        <p:spPr>
          <a:xfrm>
            <a:off x="4680550" y="77225"/>
            <a:ext cx="33606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Think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6" name="Google Shape;236;p38"/>
          <p:cNvSpPr txBox="1"/>
          <p:nvPr/>
        </p:nvSpPr>
        <p:spPr>
          <a:xfrm>
            <a:off x="5068325" y="458850"/>
            <a:ext cx="38901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Job competition is an obstacle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Certified educational programs are helpful but scarce and out of reach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Gender discrimination could be an impediment in FP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7" name="Google Shape;237;p38"/>
          <p:cNvSpPr txBox="1"/>
          <p:nvPr/>
        </p:nvSpPr>
        <p:spPr>
          <a:xfrm>
            <a:off x="251050" y="2870075"/>
            <a:ext cx="37887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Frequent 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hand gestures to organize thoughts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Confident mannerism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Very candid about personal experience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8" name="Google Shape;238;p38"/>
          <p:cNvSpPr txBox="1"/>
          <p:nvPr>
            <p:ph idx="1" type="body"/>
          </p:nvPr>
        </p:nvSpPr>
        <p:spPr>
          <a:xfrm>
            <a:off x="311650" y="2419350"/>
            <a:ext cx="33606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Do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9" name="Google Shape;239;p38"/>
          <p:cNvSpPr txBox="1"/>
          <p:nvPr/>
        </p:nvSpPr>
        <p:spPr>
          <a:xfrm>
            <a:off x="4987325" y="2905950"/>
            <a:ext cx="39816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Slight doubt about fitting into the field of FP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Intimidated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Stuck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Motivated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0" name="Google Shape;240;p38"/>
          <p:cNvSpPr txBox="1"/>
          <p:nvPr>
            <p:ph idx="1" type="body"/>
          </p:nvPr>
        </p:nvSpPr>
        <p:spPr>
          <a:xfrm>
            <a:off x="5269025" y="2432763"/>
            <a:ext cx="33606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Feel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/>
          <p:nvPr/>
        </p:nvSpPr>
        <p:spPr>
          <a:xfrm>
            <a:off x="251050" y="213950"/>
            <a:ext cx="4320900" cy="2357700"/>
          </a:xfrm>
          <a:prstGeom prst="rect">
            <a:avLst/>
          </a:prstGeom>
          <a:solidFill>
            <a:srgbClr val="FF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9"/>
          <p:cNvSpPr/>
          <p:nvPr/>
        </p:nvSpPr>
        <p:spPr>
          <a:xfrm>
            <a:off x="4571950" y="213950"/>
            <a:ext cx="4320900" cy="2357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4571950" y="2571750"/>
            <a:ext cx="4320900" cy="2357700"/>
          </a:xfrm>
          <a:prstGeom prst="rect">
            <a:avLst/>
          </a:prstGeom>
          <a:solidFill>
            <a:srgbClr val="FDDD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9"/>
          <p:cNvSpPr/>
          <p:nvPr/>
        </p:nvSpPr>
        <p:spPr>
          <a:xfrm>
            <a:off x="251050" y="2571750"/>
            <a:ext cx="4320900" cy="2357700"/>
          </a:xfrm>
          <a:prstGeom prst="rect">
            <a:avLst/>
          </a:prstGeom>
          <a:solidFill>
            <a:srgbClr val="C9E4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9" name="Google Shape;249;p39"/>
          <p:cNvPicPr preferRelativeResize="0"/>
          <p:nvPr/>
        </p:nvPicPr>
        <p:blipFill rotWithShape="1">
          <a:blip r:embed="rId3">
            <a:alphaModFix/>
          </a:blip>
          <a:srcRect b="23579" l="53688" r="0" t="14676"/>
          <a:stretch/>
        </p:blipFill>
        <p:spPr>
          <a:xfrm>
            <a:off x="3933000" y="1932750"/>
            <a:ext cx="1278000" cy="127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0" name="Google Shape;250;p39"/>
          <p:cNvSpPr txBox="1"/>
          <p:nvPr/>
        </p:nvSpPr>
        <p:spPr>
          <a:xfrm>
            <a:off x="396400" y="491970"/>
            <a:ext cx="40302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Trust people’s suggestions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Likes working, wants to feel independent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Started working since 11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1" name="Google Shape;251;p39"/>
          <p:cNvSpPr txBox="1"/>
          <p:nvPr>
            <p:ph idx="1" type="body"/>
          </p:nvPr>
        </p:nvSpPr>
        <p:spPr>
          <a:xfrm>
            <a:off x="311650" y="61550"/>
            <a:ext cx="33606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Say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2" name="Google Shape;252;p39"/>
          <p:cNvSpPr txBox="1"/>
          <p:nvPr>
            <p:ph idx="2" type="body"/>
          </p:nvPr>
        </p:nvSpPr>
        <p:spPr>
          <a:xfrm>
            <a:off x="4680550" y="77225"/>
            <a:ext cx="33606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Think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3" name="Google Shape;253;p39"/>
          <p:cNvSpPr txBox="1"/>
          <p:nvPr/>
        </p:nvSpPr>
        <p:spPr>
          <a:xfrm>
            <a:off x="5068325" y="477875"/>
            <a:ext cx="38901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Against taking an unenjoyable path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Personal experience has great value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Online resources are helpful career guidances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4" name="Google Shape;254;p39"/>
          <p:cNvSpPr txBox="1"/>
          <p:nvPr/>
        </p:nvSpPr>
        <p:spPr>
          <a:xfrm>
            <a:off x="251050" y="2857475"/>
            <a:ext cx="39816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Guarded at first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Nervous chuckles at some phrases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Multitasking effortlessly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5" name="Google Shape;255;p39"/>
          <p:cNvSpPr txBox="1"/>
          <p:nvPr>
            <p:ph idx="1" type="body"/>
          </p:nvPr>
        </p:nvSpPr>
        <p:spPr>
          <a:xfrm>
            <a:off x="311650" y="2418450"/>
            <a:ext cx="3360600" cy="3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Do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6" name="Google Shape;256;p39"/>
          <p:cNvSpPr txBox="1"/>
          <p:nvPr/>
        </p:nvSpPr>
        <p:spPr>
          <a:xfrm>
            <a:off x="4976325" y="2933675"/>
            <a:ext cx="39816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Stressed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Overwhelmed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Unsure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Serious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57" name="Google Shape;257;p39"/>
          <p:cNvSpPr txBox="1"/>
          <p:nvPr>
            <p:ph idx="1" type="body"/>
          </p:nvPr>
        </p:nvSpPr>
        <p:spPr>
          <a:xfrm>
            <a:off x="5269050" y="2405063"/>
            <a:ext cx="33606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Feel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58" name="Google Shape;258;p39"/>
          <p:cNvPicPr preferRelativeResize="0"/>
          <p:nvPr/>
        </p:nvPicPr>
        <p:blipFill rotWithShape="1">
          <a:blip r:embed="rId4">
            <a:alphaModFix/>
          </a:blip>
          <a:srcRect b="36175" l="61004" r="0" t="11833"/>
          <a:stretch/>
        </p:blipFill>
        <p:spPr>
          <a:xfrm>
            <a:off x="3933001" y="1932750"/>
            <a:ext cx="1278000" cy="127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59" name="Google Shape;259;p39"/>
          <p:cNvSpPr txBox="1"/>
          <p:nvPr/>
        </p:nvSpPr>
        <p:spPr>
          <a:xfrm>
            <a:off x="4576913" y="2142400"/>
            <a:ext cx="5418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ADDED4"/>
                </a:solidFill>
              </a:rPr>
              <a:t>😉</a:t>
            </a:r>
            <a:endParaRPr sz="3600">
              <a:solidFill>
                <a:srgbClr val="ADDED4"/>
              </a:solidFill>
            </a:endParaRPr>
          </a:p>
        </p:txBody>
      </p:sp>
      <p:sp>
        <p:nvSpPr>
          <p:cNvPr id="260" name="Google Shape;260;p39"/>
          <p:cNvSpPr txBox="1"/>
          <p:nvPr>
            <p:ph type="title"/>
          </p:nvPr>
        </p:nvSpPr>
        <p:spPr>
          <a:xfrm>
            <a:off x="4178850" y="3031350"/>
            <a:ext cx="786300" cy="308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brooke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0"/>
          <p:cNvSpPr/>
          <p:nvPr/>
        </p:nvSpPr>
        <p:spPr>
          <a:xfrm>
            <a:off x="251050" y="213950"/>
            <a:ext cx="4320900" cy="2357700"/>
          </a:xfrm>
          <a:prstGeom prst="rect">
            <a:avLst/>
          </a:prstGeom>
          <a:solidFill>
            <a:srgbClr val="FFE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0"/>
          <p:cNvSpPr/>
          <p:nvPr/>
        </p:nvSpPr>
        <p:spPr>
          <a:xfrm>
            <a:off x="4571950" y="213950"/>
            <a:ext cx="4320900" cy="2357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0"/>
          <p:cNvSpPr/>
          <p:nvPr/>
        </p:nvSpPr>
        <p:spPr>
          <a:xfrm>
            <a:off x="4571950" y="2571750"/>
            <a:ext cx="4320900" cy="2357700"/>
          </a:xfrm>
          <a:prstGeom prst="rect">
            <a:avLst/>
          </a:prstGeom>
          <a:solidFill>
            <a:srgbClr val="FDDD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0"/>
          <p:cNvSpPr/>
          <p:nvPr/>
        </p:nvSpPr>
        <p:spPr>
          <a:xfrm>
            <a:off x="251050" y="2571750"/>
            <a:ext cx="4320900" cy="2357700"/>
          </a:xfrm>
          <a:prstGeom prst="rect">
            <a:avLst/>
          </a:prstGeom>
          <a:solidFill>
            <a:srgbClr val="C9E4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40"/>
          <p:cNvPicPr preferRelativeResize="0"/>
          <p:nvPr/>
        </p:nvPicPr>
        <p:blipFill rotWithShape="1">
          <a:blip r:embed="rId3">
            <a:alphaModFix/>
          </a:blip>
          <a:srcRect b="23579" l="53688" r="0" t="14676"/>
          <a:stretch/>
        </p:blipFill>
        <p:spPr>
          <a:xfrm>
            <a:off x="3933000" y="1932750"/>
            <a:ext cx="1278000" cy="127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396400" y="491970"/>
            <a:ext cx="4030200" cy="19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“It all boils down to if you have the balls to talk to people”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“Only thing that stops you from doing things is yourself”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“Just had to convince people to bet on me and watch them do it”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1" name="Google Shape;271;p40"/>
          <p:cNvSpPr txBox="1"/>
          <p:nvPr>
            <p:ph idx="1" type="body"/>
          </p:nvPr>
        </p:nvSpPr>
        <p:spPr>
          <a:xfrm>
            <a:off x="311650" y="61550"/>
            <a:ext cx="33606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Say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2" name="Google Shape;272;p40"/>
          <p:cNvSpPr txBox="1"/>
          <p:nvPr>
            <p:ph idx="2" type="body"/>
          </p:nvPr>
        </p:nvSpPr>
        <p:spPr>
          <a:xfrm>
            <a:off x="4680550" y="77225"/>
            <a:ext cx="3360600" cy="50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Think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3" name="Google Shape;273;p40"/>
          <p:cNvSpPr txBox="1"/>
          <p:nvPr/>
        </p:nvSpPr>
        <p:spPr>
          <a:xfrm>
            <a:off x="5068325" y="477875"/>
            <a:ext cx="3890100" cy="21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H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e is equipped to do fashion without formal training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Ability to get a job depends on your willingness to take the leap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Vision more important than technicality in the field of fashion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311650" y="2419350"/>
            <a:ext cx="33606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Do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5" name="Google Shape;275;p40"/>
          <p:cNvSpPr txBox="1"/>
          <p:nvPr/>
        </p:nvSpPr>
        <p:spPr>
          <a:xfrm>
            <a:off x="4987325" y="2878950"/>
            <a:ext cx="3981600" cy="16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Ballsy 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Confident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Independent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Uncertain of future, but hopeful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Inspired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76" name="Google Shape;276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3000" y="1932750"/>
            <a:ext cx="1278000" cy="1278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77" name="Google Shape;277;p40"/>
          <p:cNvSpPr txBox="1"/>
          <p:nvPr>
            <p:ph idx="1" type="body"/>
          </p:nvPr>
        </p:nvSpPr>
        <p:spPr>
          <a:xfrm>
            <a:off x="5269025" y="2432763"/>
            <a:ext cx="3360600" cy="4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Feel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8" name="Google Shape;278;p40"/>
          <p:cNvSpPr txBox="1"/>
          <p:nvPr/>
        </p:nvSpPr>
        <p:spPr>
          <a:xfrm>
            <a:off x="251050" y="2857475"/>
            <a:ext cx="3981600" cy="20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R</a:t>
            </a: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elaxed 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Eyes looked away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Laid back and reflective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Muli"/>
              <a:buChar char="➔"/>
            </a:pPr>
            <a:r>
              <a:rPr lang="en" sz="1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Sat back up in between, excited</a:t>
            </a:r>
            <a:endParaRPr sz="1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79" name="Google Shape;279;p40"/>
          <p:cNvSpPr txBox="1"/>
          <p:nvPr>
            <p:ph type="title"/>
          </p:nvPr>
        </p:nvSpPr>
        <p:spPr>
          <a:xfrm>
            <a:off x="4178850" y="3031350"/>
            <a:ext cx="786300" cy="3081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Jerry</a:t>
            </a:r>
            <a:endParaRPr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467494"/>
                </a:solidFill>
              </a:rPr>
              <a:t>DIscoveries</a:t>
            </a:r>
            <a:endParaRPr sz="3600">
              <a:solidFill>
                <a:srgbClr val="467494"/>
              </a:solidFill>
            </a:endParaRPr>
          </a:p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686550" y="970425"/>
            <a:ext cx="7770900" cy="35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"/>
              <a:buChar char="-"/>
            </a:pPr>
            <a:r>
              <a:rPr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Most think a sense of </a:t>
            </a:r>
            <a:r>
              <a:rPr b="1"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independence</a:t>
            </a:r>
            <a:r>
              <a:rPr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 is important, but are grounded by </a:t>
            </a:r>
            <a:r>
              <a:rPr b="1"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financial constraints</a:t>
            </a:r>
            <a:r>
              <a:rPr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 and </a:t>
            </a:r>
            <a:r>
              <a:rPr b="1"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influenced by people</a:t>
            </a:r>
            <a:r>
              <a:rPr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 around them</a:t>
            </a:r>
            <a:endParaRPr sz="2000">
              <a:solidFill>
                <a:srgbClr val="7C7F9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"/>
              <a:buChar char="-"/>
            </a:pPr>
            <a:r>
              <a:rPr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All value exposures to </a:t>
            </a:r>
            <a:r>
              <a:rPr b="1"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professional experience and advice</a:t>
            </a:r>
            <a:endParaRPr b="1" sz="2000">
              <a:solidFill>
                <a:srgbClr val="7C7F9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"/>
              <a:buChar char="-"/>
            </a:pPr>
            <a:r>
              <a:rPr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Some fields require great </a:t>
            </a:r>
            <a:r>
              <a:rPr b="1"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professionalism</a:t>
            </a:r>
            <a:r>
              <a:rPr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, others are about </a:t>
            </a:r>
            <a:r>
              <a:rPr b="1"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connections and visions</a:t>
            </a:r>
            <a:endParaRPr b="1" sz="2000">
              <a:solidFill>
                <a:srgbClr val="7C7F9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"/>
              <a:buChar char="-"/>
            </a:pPr>
            <a:r>
              <a:rPr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Many people go to </a:t>
            </a:r>
            <a:r>
              <a:rPr b="1"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YouTube/videos</a:t>
            </a:r>
            <a:r>
              <a:rPr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 rather than journals and articles</a:t>
            </a:r>
            <a:endParaRPr sz="2000">
              <a:solidFill>
                <a:srgbClr val="7C7F91"/>
              </a:solidFill>
              <a:latin typeface="Muli"/>
              <a:ea typeface="Muli"/>
              <a:cs typeface="Muli"/>
              <a:sym typeface="Muli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"/>
              <a:buChar char="-"/>
            </a:pPr>
            <a:r>
              <a:rPr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Professional training programs are usually </a:t>
            </a:r>
            <a:r>
              <a:rPr b="1"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not accessible</a:t>
            </a:r>
            <a:r>
              <a:rPr b="1" lang="en" sz="2000">
                <a:latin typeface="Muli"/>
                <a:ea typeface="Muli"/>
                <a:cs typeface="Muli"/>
                <a:sym typeface="Muli"/>
              </a:rPr>
              <a:t>, un</a:t>
            </a:r>
            <a:r>
              <a:rPr b="1"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affordable</a:t>
            </a:r>
            <a:r>
              <a:rPr lang="en" sz="2000">
                <a:latin typeface="Muli"/>
                <a:ea typeface="Muli"/>
                <a:cs typeface="Muli"/>
                <a:sym typeface="Muli"/>
              </a:rPr>
              <a:t>, and/or</a:t>
            </a:r>
            <a:r>
              <a:rPr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 too </a:t>
            </a:r>
            <a:r>
              <a:rPr b="1" lang="en" sz="2000">
                <a:solidFill>
                  <a:srgbClr val="7C7F91"/>
                </a:solidFill>
                <a:latin typeface="Muli"/>
                <a:ea typeface="Muli"/>
                <a:cs typeface="Muli"/>
                <a:sym typeface="Muli"/>
              </a:rPr>
              <a:t>competitive</a:t>
            </a:r>
            <a:endParaRPr b="1" sz="2000">
              <a:solidFill>
                <a:srgbClr val="7C7F9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86" name="Google Shape;286;p41"/>
          <p:cNvSpPr/>
          <p:nvPr/>
        </p:nvSpPr>
        <p:spPr>
          <a:xfrm>
            <a:off x="3441897" y="538058"/>
            <a:ext cx="299479" cy="29101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674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41"/>
          <p:cNvSpPr/>
          <p:nvPr/>
        </p:nvSpPr>
        <p:spPr>
          <a:xfrm>
            <a:off x="5345797" y="538058"/>
            <a:ext cx="299479" cy="291017"/>
          </a:xfrm>
          <a:custGeom>
            <a:rect b="b" l="l" r="r" t="t"/>
            <a:pathLst>
              <a:path extrusionOk="0" h="15063" w="15501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4674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2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>
                <a:solidFill>
                  <a:srgbClr val="467494"/>
                </a:solidFill>
              </a:rPr>
              <a:t>questions</a:t>
            </a:r>
            <a:endParaRPr sz="3600"/>
          </a:p>
        </p:txBody>
      </p:sp>
      <p:sp>
        <p:nvSpPr>
          <p:cNvPr id="293" name="Google Shape;293;p42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How to pinpoint 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professional subdomains</a:t>
            </a:r>
            <a:r>
              <a:rPr lang="en"/>
              <a:t> that require our attention?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How to bridge the gap between 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professional programs and the 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underprivileged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 population</a:t>
            </a:r>
            <a:r>
              <a:rPr lang="en"/>
              <a:t>?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How do we make people feel 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confident and 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independent</a:t>
            </a:r>
            <a:r>
              <a:rPr lang="en"/>
              <a:t> to pursue their career?</a:t>
            </a:r>
            <a:endParaRPr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-"/>
            </a:pPr>
            <a:r>
              <a:rPr lang="en"/>
              <a:t>How do we </a:t>
            </a:r>
            <a:r>
              <a:rPr b="1" lang="en">
                <a:latin typeface="Muli"/>
                <a:ea typeface="Muli"/>
                <a:cs typeface="Muli"/>
                <a:sym typeface="Muli"/>
              </a:rPr>
              <a:t>lower the opportunity cost</a:t>
            </a:r>
            <a:r>
              <a:rPr lang="en"/>
              <a:t> for people pivoting to a new career?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2"/>
          <p:cNvSpPr/>
          <p:nvPr/>
        </p:nvSpPr>
        <p:spPr>
          <a:xfrm>
            <a:off x="3448937" y="511813"/>
            <a:ext cx="305584" cy="366713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4674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42"/>
          <p:cNvSpPr/>
          <p:nvPr/>
        </p:nvSpPr>
        <p:spPr>
          <a:xfrm>
            <a:off x="5315837" y="511813"/>
            <a:ext cx="305584" cy="366713"/>
          </a:xfrm>
          <a:custGeom>
            <a:rect b="b" l="l" r="r" t="t"/>
            <a:pathLst>
              <a:path extrusionOk="0" h="18981" w="15817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4674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Introduction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569275" y="195875"/>
            <a:ext cx="3681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B8C5F"/>
                </a:solidFill>
              </a:rPr>
              <a:t>insights</a:t>
            </a:r>
            <a:endParaRPr sz="3600">
              <a:solidFill>
                <a:srgbClr val="CB8C5F"/>
              </a:solidFill>
            </a:endParaRPr>
          </a:p>
        </p:txBody>
      </p:sp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505250" y="1097800"/>
            <a:ext cx="3745500" cy="10773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Professional experience and advice are valuable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2" name="Google Shape;302;p43"/>
          <p:cNvSpPr txBox="1"/>
          <p:nvPr>
            <p:ph idx="2" type="body"/>
          </p:nvPr>
        </p:nvSpPr>
        <p:spPr>
          <a:xfrm>
            <a:off x="4893175" y="1097800"/>
            <a:ext cx="3745500" cy="10773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To meaningfully and effectively connect with industry professionals  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3" name="Google Shape;303;p43"/>
          <p:cNvSpPr txBox="1"/>
          <p:nvPr>
            <p:ph idx="1" type="body"/>
          </p:nvPr>
        </p:nvSpPr>
        <p:spPr>
          <a:xfrm>
            <a:off x="505375" y="2469400"/>
            <a:ext cx="3745500" cy="10773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</a:rPr>
              <a:t>People value</a:t>
            </a:r>
            <a:r>
              <a:rPr lang="en">
                <a:solidFill>
                  <a:srgbClr val="666666"/>
                </a:solidFill>
              </a:rPr>
              <a:t> social and financial </a:t>
            </a:r>
            <a:r>
              <a:rPr lang="en">
                <a:solidFill>
                  <a:srgbClr val="666666"/>
                </a:solidFill>
              </a:rPr>
              <a:t>independence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04" name="Google Shape;304;p43"/>
          <p:cNvSpPr txBox="1"/>
          <p:nvPr>
            <p:ph idx="2" type="body"/>
          </p:nvPr>
        </p:nvSpPr>
        <p:spPr>
          <a:xfrm>
            <a:off x="4893175" y="2469400"/>
            <a:ext cx="3745500" cy="10773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T</a:t>
            </a:r>
            <a:r>
              <a:rPr lang="en">
                <a:solidFill>
                  <a:schemeClr val="dk2"/>
                </a:solidFill>
              </a:rPr>
              <a:t>o pursue self-actualizing career pressure-free</a:t>
            </a:r>
            <a:endParaRPr/>
          </a:p>
        </p:txBody>
      </p:sp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505325" y="3697125"/>
            <a:ext cx="3745500" cy="10773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People usually find themselves disconnected from certain fields of professions</a:t>
            </a:r>
            <a:endParaRPr/>
          </a:p>
        </p:txBody>
      </p:sp>
      <p:sp>
        <p:nvSpPr>
          <p:cNvPr id="306" name="Google Shape;306;p43"/>
          <p:cNvSpPr txBox="1"/>
          <p:nvPr>
            <p:ph idx="2" type="body"/>
          </p:nvPr>
        </p:nvSpPr>
        <p:spPr>
          <a:xfrm>
            <a:off x="4893125" y="3697125"/>
            <a:ext cx="3745500" cy="1077300"/>
          </a:xfrm>
          <a:prstGeom prst="rect">
            <a:avLst/>
          </a:prstGeom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To gain access to various fields of profession </a:t>
            </a:r>
            <a:endParaRPr/>
          </a:p>
        </p:txBody>
      </p:sp>
      <p:sp>
        <p:nvSpPr>
          <p:cNvPr id="307" name="Google Shape;307;p43"/>
          <p:cNvSpPr txBox="1"/>
          <p:nvPr>
            <p:ph type="title"/>
          </p:nvPr>
        </p:nvSpPr>
        <p:spPr>
          <a:xfrm>
            <a:off x="4925075" y="272063"/>
            <a:ext cx="3681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B8C5F"/>
                </a:solidFill>
              </a:rPr>
              <a:t>Needs</a:t>
            </a:r>
            <a:endParaRPr sz="3600">
              <a:solidFill>
                <a:srgbClr val="CB8C5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summary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5"/>
          <p:cNvSpPr txBox="1"/>
          <p:nvPr>
            <p:ph idx="1" type="body"/>
          </p:nvPr>
        </p:nvSpPr>
        <p:spPr>
          <a:xfrm>
            <a:off x="1379975" y="827475"/>
            <a:ext cx="6383400" cy="3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We focused on:</a:t>
            </a:r>
            <a:endParaRPr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Connections with industry professionals</a:t>
            </a:r>
            <a:endParaRPr sz="1800"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Pivot to a new industry with low opportunity cost</a:t>
            </a:r>
            <a:endParaRPr sz="1800"/>
          </a:p>
          <a:p>
            <a:pPr indent="0" lvl="0" marL="45720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Foreseeable paths to career </a:t>
            </a:r>
            <a:r>
              <a:rPr lang="en" sz="1800"/>
              <a:t>development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6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3" name="Google Shape;323;p46"/>
          <p:cNvSpPr txBox="1"/>
          <p:nvPr>
            <p:ph idx="4294967295" type="ctrTitle"/>
          </p:nvPr>
        </p:nvSpPr>
        <p:spPr>
          <a:xfrm>
            <a:off x="1275150" y="2432850"/>
            <a:ext cx="65937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3CED9"/>
                </a:solidFill>
              </a:rPr>
              <a:t>THANKS!</a:t>
            </a:r>
            <a:endParaRPr sz="3600">
              <a:solidFill>
                <a:srgbClr val="C3CED9"/>
              </a:solidFill>
            </a:endParaRPr>
          </a:p>
        </p:txBody>
      </p:sp>
      <p:sp>
        <p:nvSpPr>
          <p:cNvPr id="324" name="Google Shape;324;p46"/>
          <p:cNvSpPr txBox="1"/>
          <p:nvPr>
            <p:ph idx="4294967295" type="subTitle"/>
          </p:nvPr>
        </p:nvSpPr>
        <p:spPr>
          <a:xfrm>
            <a:off x="1275150" y="3028052"/>
            <a:ext cx="6593700" cy="13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Any questions?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25" name="Google Shape;325;p46"/>
          <p:cNvSpPr/>
          <p:nvPr/>
        </p:nvSpPr>
        <p:spPr>
          <a:xfrm>
            <a:off x="3759751" y="879350"/>
            <a:ext cx="1624516" cy="1496748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7"/>
          <p:cNvSpPr txBox="1"/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accent3"/>
                </a:solidFill>
              </a:rPr>
              <a:t>*</a:t>
            </a:r>
            <a:r>
              <a:rPr i="1" lang="en">
                <a:solidFill>
                  <a:schemeClr val="accent3"/>
                </a:solidFill>
              </a:rPr>
              <a:t>Appendix*</a:t>
            </a:r>
            <a:endParaRPr i="1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 txBox="1"/>
          <p:nvPr/>
        </p:nvSpPr>
        <p:spPr>
          <a:xfrm>
            <a:off x="2139600" y="1474475"/>
            <a:ext cx="4864800" cy="16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3"/>
              </a:rPr>
              <a:t>Signed Consent Forms</a:t>
            </a:r>
            <a:endParaRPr b="1" i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4"/>
              </a:rPr>
              <a:t>Interview Question Guide</a:t>
            </a:r>
            <a:endParaRPr b="1" i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5"/>
              </a:rPr>
              <a:t>Interview Pictures</a:t>
            </a:r>
            <a:endParaRPr b="1" i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6"/>
              </a:rPr>
              <a:t>Interview Recording</a:t>
            </a:r>
            <a:endParaRPr b="1" i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400" u="sng">
                <a:solidFill>
                  <a:schemeClr val="hlink"/>
                </a:solidFill>
                <a:latin typeface="Muli"/>
                <a:ea typeface="Muli"/>
                <a:cs typeface="Muli"/>
                <a:sym typeface="Muli"/>
                <a:hlinkClick r:id="rId7"/>
              </a:rPr>
              <a:t>Unabridged Interview Analysis</a:t>
            </a:r>
            <a:endParaRPr b="1" i="1" sz="24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idx="4294967295" type="ctrTitle"/>
          </p:nvPr>
        </p:nvSpPr>
        <p:spPr>
          <a:xfrm>
            <a:off x="1143950" y="4398100"/>
            <a:ext cx="8505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3CED9"/>
                </a:solidFill>
              </a:rPr>
              <a:t>Zheng</a:t>
            </a:r>
            <a:endParaRPr sz="1800">
              <a:solidFill>
                <a:srgbClr val="C3CED9"/>
              </a:solidFill>
            </a:endParaRPr>
          </a:p>
        </p:txBody>
      </p:sp>
      <p:sp>
        <p:nvSpPr>
          <p:cNvPr id="131" name="Google Shape;131;p26"/>
          <p:cNvSpPr txBox="1"/>
          <p:nvPr>
            <p:ph idx="4294967295" type="subTitle"/>
          </p:nvPr>
        </p:nvSpPr>
        <p:spPr>
          <a:xfrm>
            <a:off x="1353875" y="1247502"/>
            <a:ext cx="6593700" cy="13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latin typeface="Muli"/>
                <a:ea typeface="Muli"/>
                <a:cs typeface="Muli"/>
                <a:sym typeface="Muli"/>
              </a:rPr>
              <a:t>Education</a:t>
            </a:r>
            <a:endParaRPr b="1" sz="3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000">
                <a:latin typeface="Muli"/>
                <a:ea typeface="Muli"/>
                <a:cs typeface="Muli"/>
                <a:sym typeface="Muli"/>
              </a:rPr>
              <a:t>for social mobility </a:t>
            </a:r>
            <a:endParaRPr sz="3000"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000"/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912" y="3093700"/>
            <a:ext cx="1380600" cy="138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3" name="Google Shape;133;p26"/>
          <p:cNvPicPr preferRelativeResize="0"/>
          <p:nvPr/>
        </p:nvPicPr>
        <p:blipFill rotWithShape="1">
          <a:blip r:embed="rId4">
            <a:alphaModFix/>
          </a:blip>
          <a:srcRect b="0" l="0" r="0" t="24998"/>
          <a:stretch/>
        </p:blipFill>
        <p:spPr>
          <a:xfrm>
            <a:off x="2904427" y="3093700"/>
            <a:ext cx="1380600" cy="138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499" y="3093700"/>
            <a:ext cx="1380600" cy="138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5" name="Google Shape;135;p26"/>
          <p:cNvPicPr preferRelativeResize="0"/>
          <p:nvPr/>
        </p:nvPicPr>
        <p:blipFill rotWithShape="1">
          <a:blip r:embed="rId6">
            <a:alphaModFix/>
          </a:blip>
          <a:srcRect b="42450" l="29120" r="29124" t="26248"/>
          <a:stretch/>
        </p:blipFill>
        <p:spPr>
          <a:xfrm>
            <a:off x="4858970" y="3093700"/>
            <a:ext cx="1380600" cy="138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6" name="Google Shape;136;p26"/>
          <p:cNvSpPr txBox="1"/>
          <p:nvPr>
            <p:ph idx="4294967295" type="ctrTitle"/>
          </p:nvPr>
        </p:nvSpPr>
        <p:spPr>
          <a:xfrm>
            <a:off x="3169475" y="4398100"/>
            <a:ext cx="8505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3CED9"/>
                </a:solidFill>
              </a:rPr>
              <a:t>xiaohai</a:t>
            </a:r>
            <a:endParaRPr sz="1800">
              <a:solidFill>
                <a:srgbClr val="C3CED9"/>
              </a:solidFill>
            </a:endParaRPr>
          </a:p>
        </p:txBody>
      </p:sp>
      <p:sp>
        <p:nvSpPr>
          <p:cNvPr id="137" name="Google Shape;137;p26"/>
          <p:cNvSpPr txBox="1"/>
          <p:nvPr>
            <p:ph idx="4294967295" type="ctrTitle"/>
          </p:nvPr>
        </p:nvSpPr>
        <p:spPr>
          <a:xfrm>
            <a:off x="7097075" y="4398100"/>
            <a:ext cx="8505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C3CED9"/>
                </a:solidFill>
              </a:rPr>
              <a:t>Cathy</a:t>
            </a:r>
            <a:endParaRPr sz="2000">
              <a:solidFill>
                <a:srgbClr val="C3CED9"/>
              </a:solidFill>
            </a:endParaRPr>
          </a:p>
        </p:txBody>
      </p:sp>
      <p:sp>
        <p:nvSpPr>
          <p:cNvPr id="138" name="Google Shape;138;p26"/>
          <p:cNvSpPr txBox="1"/>
          <p:nvPr>
            <p:ph idx="4294967295" type="ctrTitle"/>
          </p:nvPr>
        </p:nvSpPr>
        <p:spPr>
          <a:xfrm>
            <a:off x="5124013" y="4398100"/>
            <a:ext cx="8505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3CED9"/>
                </a:solidFill>
              </a:rPr>
              <a:t>Lucy</a:t>
            </a:r>
            <a:endParaRPr sz="1800">
              <a:solidFill>
                <a:srgbClr val="C3CED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Needfinding methodology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idx="4294967295" type="ctrTitle"/>
          </p:nvPr>
        </p:nvSpPr>
        <p:spPr>
          <a:xfrm>
            <a:off x="685800" y="5718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C9E4B4"/>
                </a:solidFill>
              </a:rPr>
              <a:t>5</a:t>
            </a:r>
            <a:endParaRPr sz="6000">
              <a:solidFill>
                <a:srgbClr val="C9E4B4"/>
              </a:solidFill>
            </a:endParaRPr>
          </a:p>
        </p:txBody>
      </p:sp>
      <p:sp>
        <p:nvSpPr>
          <p:cNvPr id="149" name="Google Shape;149;p28"/>
          <p:cNvSpPr txBox="1"/>
          <p:nvPr>
            <p:ph idx="4294967295" type="subTitle"/>
          </p:nvPr>
        </p:nvSpPr>
        <p:spPr>
          <a:xfrm>
            <a:off x="685800" y="11065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People interviewed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0" name="Google Shape;150;p28"/>
          <p:cNvSpPr txBox="1"/>
          <p:nvPr>
            <p:ph idx="4294967295" type="ctrTitle"/>
          </p:nvPr>
        </p:nvSpPr>
        <p:spPr>
          <a:xfrm>
            <a:off x="685800" y="320070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B5D4E9"/>
                </a:solidFill>
              </a:rPr>
              <a:t>3:2</a:t>
            </a:r>
            <a:endParaRPr sz="6000">
              <a:solidFill>
                <a:srgbClr val="B5D4E9"/>
              </a:solidFill>
            </a:endParaRPr>
          </a:p>
        </p:txBody>
      </p:sp>
      <p:sp>
        <p:nvSpPr>
          <p:cNvPr id="151" name="Google Shape;151;p28"/>
          <p:cNvSpPr txBox="1"/>
          <p:nvPr>
            <p:ph idx="4294967295" type="subTitle"/>
          </p:nvPr>
        </p:nvSpPr>
        <p:spPr>
          <a:xfrm>
            <a:off x="685800" y="373540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Male to female ratio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52" name="Google Shape;152;p28"/>
          <p:cNvSpPr txBox="1"/>
          <p:nvPr>
            <p:ph idx="4294967295" type="ctrTitle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ADDED4"/>
                </a:solidFill>
              </a:rPr>
              <a:t>17-25</a:t>
            </a:r>
            <a:endParaRPr sz="6000">
              <a:solidFill>
                <a:srgbClr val="ADDED4"/>
              </a:solidFill>
            </a:endParaRPr>
          </a:p>
        </p:txBody>
      </p:sp>
      <p:sp>
        <p:nvSpPr>
          <p:cNvPr id="153" name="Google Shape;153;p28"/>
          <p:cNvSpPr txBox="1"/>
          <p:nvPr>
            <p:ph idx="4294967295" type="subTitle"/>
          </p:nvPr>
        </p:nvSpPr>
        <p:spPr>
          <a:xfrm>
            <a:off x="685800" y="2420959"/>
            <a:ext cx="7772400" cy="4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Muli"/>
                <a:ea typeface="Muli"/>
                <a:cs typeface="Muli"/>
                <a:sym typeface="Muli"/>
              </a:rPr>
              <a:t>Age range</a:t>
            </a:r>
            <a:endParaRPr b="1"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idx="1" type="body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None/>
            </a:pPr>
            <a:r>
              <a:rPr i="1" lang="en"/>
              <a:t>University Ave. Palo Alto</a:t>
            </a:r>
            <a:endParaRPr i="1"/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075" y="586038"/>
            <a:ext cx="5143851" cy="342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0"/>
          <p:cNvSpPr/>
          <p:nvPr/>
        </p:nvSpPr>
        <p:spPr>
          <a:xfrm>
            <a:off x="3132252" y="535575"/>
            <a:ext cx="2879504" cy="4072345"/>
          </a:xfrm>
          <a:custGeom>
            <a:rect b="b" l="l" r="r" t="t"/>
            <a:pathLst>
              <a:path extrusionOk="0" h="86210" w="60958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0"/>
          <p:cNvSpPr/>
          <p:nvPr/>
        </p:nvSpPr>
        <p:spPr>
          <a:xfrm>
            <a:off x="3330950" y="910288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7C7F9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pic>
        <p:nvPicPr>
          <p:cNvPr id="166" name="Google Shape;166;p30"/>
          <p:cNvPicPr preferRelativeResize="0"/>
          <p:nvPr/>
        </p:nvPicPr>
        <p:blipFill rotWithShape="1">
          <a:blip r:embed="rId3">
            <a:alphaModFix/>
          </a:blip>
          <a:srcRect b="31724" l="6272" r="11840" t="36632"/>
          <a:stretch/>
        </p:blipFill>
        <p:spPr>
          <a:xfrm>
            <a:off x="479025" y="582329"/>
            <a:ext cx="4092975" cy="244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0"/>
          <p:cNvPicPr preferRelativeResize="0"/>
          <p:nvPr/>
        </p:nvPicPr>
        <p:blipFill rotWithShape="1">
          <a:blip r:embed="rId3">
            <a:alphaModFix/>
          </a:blip>
          <a:srcRect b="32543" l="0" r="15461" t="36655"/>
          <a:stretch/>
        </p:blipFill>
        <p:spPr>
          <a:xfrm flipH="1">
            <a:off x="4509050" y="1489300"/>
            <a:ext cx="4752100" cy="224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0"/>
          <p:cNvPicPr preferRelativeResize="0"/>
          <p:nvPr/>
        </p:nvPicPr>
        <p:blipFill rotWithShape="1">
          <a:blip r:embed="rId3">
            <a:alphaModFix/>
          </a:blip>
          <a:srcRect b="67813" l="8151" r="18216" t="10584"/>
          <a:stretch/>
        </p:blipFill>
        <p:spPr>
          <a:xfrm flipH="1">
            <a:off x="4572000" y="308050"/>
            <a:ext cx="4290300" cy="162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/>
          </a:blip>
          <a:srcRect b="2" l="0" r="48432" t="72107"/>
          <a:stretch/>
        </p:blipFill>
        <p:spPr>
          <a:xfrm>
            <a:off x="1047675" y="2524525"/>
            <a:ext cx="2955675" cy="206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8895" l="61805" r="0" t="72108"/>
          <a:stretch/>
        </p:blipFill>
        <p:spPr>
          <a:xfrm flipH="1">
            <a:off x="4509050" y="3309075"/>
            <a:ext cx="2916450" cy="14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4914850" y="909225"/>
            <a:ext cx="40929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How difficult is it to get jobs here?</a:t>
            </a:r>
            <a:endParaRPr sz="1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2" name="Google Shape;172;p30"/>
          <p:cNvSpPr txBox="1"/>
          <p:nvPr/>
        </p:nvSpPr>
        <p:spPr>
          <a:xfrm>
            <a:off x="987625" y="1284475"/>
            <a:ext cx="2795100" cy="11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What are your past occupations and work experiences?</a:t>
            </a:r>
            <a:endParaRPr sz="1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5101600" y="2256700"/>
            <a:ext cx="33171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Are you considering entering a new industry/job?</a:t>
            </a:r>
            <a:endParaRPr sz="1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4" name="Google Shape;174;p30"/>
          <p:cNvSpPr txBox="1"/>
          <p:nvPr/>
        </p:nvSpPr>
        <p:spPr>
          <a:xfrm>
            <a:off x="1314113" y="3193300"/>
            <a:ext cx="24228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What was helpful in the past?</a:t>
            </a:r>
            <a:endParaRPr sz="1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75" name="Google Shape;175;p30"/>
          <p:cNvSpPr txBox="1"/>
          <p:nvPr/>
        </p:nvSpPr>
        <p:spPr>
          <a:xfrm>
            <a:off x="5145913" y="3920488"/>
            <a:ext cx="2422800" cy="9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How? Why?...</a:t>
            </a:r>
            <a:endParaRPr sz="1800">
              <a:solidFill>
                <a:schemeClr val="lt1"/>
              </a:solidFill>
              <a:latin typeface="Muli Light"/>
              <a:ea typeface="Muli Light"/>
              <a:cs typeface="Muli Light"/>
              <a:sym typeface="Muli 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Interview results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2"/>
          <p:cNvPicPr preferRelativeResize="0"/>
          <p:nvPr/>
        </p:nvPicPr>
        <p:blipFill rotWithShape="1">
          <a:blip r:embed="rId3">
            <a:alphaModFix/>
          </a:blip>
          <a:srcRect b="26188" l="44638" r="0" t="0"/>
          <a:stretch/>
        </p:blipFill>
        <p:spPr>
          <a:xfrm>
            <a:off x="908977" y="1025250"/>
            <a:ext cx="3093000" cy="3093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6" name="Google Shape;186;p32"/>
          <p:cNvSpPr txBox="1"/>
          <p:nvPr/>
        </p:nvSpPr>
        <p:spPr>
          <a:xfrm>
            <a:off x="4855550" y="1959550"/>
            <a:ext cx="3093000" cy="25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24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Student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Muli Light"/>
                <a:ea typeface="Muli Light"/>
                <a:cs typeface="Muli Light"/>
                <a:sym typeface="Muli Light"/>
              </a:rPr>
              <a:t>@Sofia University</a:t>
            </a:r>
            <a:endParaRPr sz="24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 Light"/>
                <a:ea typeface="Muli Light"/>
                <a:cs typeface="Muli Light"/>
                <a:sym typeface="Muli Light"/>
              </a:rPr>
              <a:t>“I am not a traditional student, nor an industry professional,</a:t>
            </a:r>
            <a:endParaRPr sz="16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Muli Light"/>
                <a:ea typeface="Muli Light"/>
                <a:cs typeface="Muli Light"/>
                <a:sym typeface="Muli Light"/>
              </a:rPr>
              <a:t>I am STUCK”</a:t>
            </a:r>
            <a:endParaRPr sz="1600">
              <a:latin typeface="Muli Light"/>
              <a:ea typeface="Muli Light"/>
              <a:cs typeface="Muli Light"/>
              <a:sym typeface="Muli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Muli Light"/>
              <a:ea typeface="Muli Light"/>
              <a:cs typeface="Muli Light"/>
              <a:sym typeface="Muli Light"/>
            </a:endParaRPr>
          </a:p>
          <a:p>
            <a:pPr indent="-292100" lvl="0" marL="457200" rtl="0" algn="ctr">
              <a:spcBef>
                <a:spcPts val="0"/>
              </a:spcBef>
              <a:spcAft>
                <a:spcPts val="0"/>
              </a:spcAft>
              <a:buSzPts val="1000"/>
              <a:buFont typeface="Muli Light"/>
              <a:buChar char="-"/>
            </a:pPr>
            <a:r>
              <a:t/>
            </a:r>
            <a:endParaRPr sz="1000">
              <a:latin typeface="Muli Light"/>
              <a:ea typeface="Muli Light"/>
              <a:cs typeface="Muli Light"/>
              <a:sym typeface="Muli Light"/>
            </a:endParaRPr>
          </a:p>
        </p:txBody>
      </p:sp>
      <p:sp>
        <p:nvSpPr>
          <p:cNvPr id="187" name="Google Shape;187;p32"/>
          <p:cNvSpPr txBox="1"/>
          <p:nvPr>
            <p:ph idx="4294967295" type="ctrTitle"/>
          </p:nvPr>
        </p:nvSpPr>
        <p:spPr>
          <a:xfrm>
            <a:off x="4855550" y="624425"/>
            <a:ext cx="3093000" cy="11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</a:rPr>
              <a:t>jinchen</a:t>
            </a:r>
            <a:endParaRPr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